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Inter SemiBold"/>
      <p:regular r:id="rId26"/>
      <p:bold r:id="rId27"/>
      <p:italic r:id="rId28"/>
      <p:boldItalic r:id="rId29"/>
    </p:embeddedFont>
    <p:embeddedFont>
      <p:font typeface="Inter Light"/>
      <p:regular r:id="rId30"/>
      <p:bold r:id="rId31"/>
      <p:italic r:id="rId32"/>
      <p:boldItalic r:id="rId33"/>
    </p:embeddedFont>
    <p:embeddedFont>
      <p:font typeface="Roboto"/>
      <p:regular r:id="rId34"/>
      <p:bold r:id="rId35"/>
      <p:italic r:id="rId36"/>
      <p:boldItalic r:id="rId37"/>
    </p:embeddedFont>
    <p:embeddedFont>
      <p:font typeface="Inter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-italic.fntdata"/><Relationship Id="rId20" Type="http://schemas.openxmlformats.org/officeDocument/2006/relationships/slide" Target="slides/slide14.xml"/><Relationship Id="rId41" Type="http://schemas.openxmlformats.org/officeDocument/2006/relationships/font" Target="fonts/Inter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SemiBold-regular.fntdata"/><Relationship Id="rId25" Type="http://schemas.openxmlformats.org/officeDocument/2006/relationships/slide" Target="slides/slide19.xml"/><Relationship Id="rId28" Type="http://schemas.openxmlformats.org/officeDocument/2006/relationships/font" Target="fonts/InterSemiBold-italic.fntdata"/><Relationship Id="rId27" Type="http://schemas.openxmlformats.org/officeDocument/2006/relationships/font" Target="fonts/Inter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InterSemiBol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nterLight-bold.fntdata"/><Relationship Id="rId30" Type="http://schemas.openxmlformats.org/officeDocument/2006/relationships/font" Target="fonts/InterLight-regular.fntdata"/><Relationship Id="rId11" Type="http://schemas.openxmlformats.org/officeDocument/2006/relationships/slide" Target="slides/slide5.xml"/><Relationship Id="rId33" Type="http://schemas.openxmlformats.org/officeDocument/2006/relationships/font" Target="fonts/Inter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InterLight-italic.fntdata"/><Relationship Id="rId13" Type="http://schemas.openxmlformats.org/officeDocument/2006/relationships/slide" Target="slides/slide7.xml"/><Relationship Id="rId35" Type="http://schemas.openxmlformats.org/officeDocument/2006/relationships/font" Target="fonts/Roboto-bold.fntdata"/><Relationship Id="rId12" Type="http://schemas.openxmlformats.org/officeDocument/2006/relationships/slide" Target="slides/slide6.xml"/><Relationship Id="rId34" Type="http://schemas.openxmlformats.org/officeDocument/2006/relationships/font" Target="fonts/Roboto-regular.fntdata"/><Relationship Id="rId15" Type="http://schemas.openxmlformats.org/officeDocument/2006/relationships/slide" Target="slides/slide9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8.xml"/><Relationship Id="rId36" Type="http://schemas.openxmlformats.org/officeDocument/2006/relationships/font" Target="fonts/Roboto-italic.fntdata"/><Relationship Id="rId17" Type="http://schemas.openxmlformats.org/officeDocument/2006/relationships/slide" Target="slides/slide11.xml"/><Relationship Id="rId39" Type="http://schemas.openxmlformats.org/officeDocument/2006/relationships/font" Target="fonts/Inter-bold.fntdata"/><Relationship Id="rId16" Type="http://schemas.openxmlformats.org/officeDocument/2006/relationships/slide" Target="slides/slide10.xml"/><Relationship Id="rId38" Type="http://schemas.openxmlformats.org/officeDocument/2006/relationships/font" Target="fonts/Inter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336001dce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336001dce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350a35b72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350a35b72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33386bddaa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33386bddaa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Seller Performance – Can Individual Sellers Scale?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336001dcec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336001dcec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350a35b72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350a35b72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34f2ca3f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34f2ca3f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33386bddaa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33386bddaa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Low-Cost Gadgets or High-End Tech? Where Does Magist Stand?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3336001dcec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3336001dcec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336001dcec_0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3336001dcec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336001dc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3336001dc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3350a35b725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3350a35b725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336001dcec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3336001dcec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D1D"/>
                </a:solidFill>
                <a:latin typeface="Inter"/>
                <a:ea typeface="Inter"/>
                <a:cs typeface="Inter"/>
                <a:sym typeface="Inter"/>
              </a:rPr>
              <a:t>❓ Is Brazil's online tech market growing?</a:t>
            </a:r>
            <a:endParaRPr sz="1200">
              <a:solidFill>
                <a:srgbClr val="1D1D1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D1D"/>
                </a:solidFill>
                <a:latin typeface="Inter"/>
                <a:ea typeface="Inter"/>
                <a:cs typeface="Inter"/>
                <a:sym typeface="Inter"/>
              </a:rPr>
              <a:t>❓ How does Magist’s delivery network perform?</a:t>
            </a:r>
            <a:endParaRPr sz="1200">
              <a:solidFill>
                <a:srgbClr val="1D1D1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D1D"/>
                </a:solidFill>
                <a:latin typeface="Inter"/>
                <a:ea typeface="Inter"/>
                <a:cs typeface="Inter"/>
                <a:sym typeface="Inter"/>
              </a:rPr>
              <a:t>❓ Can Magist help us compete with local players?</a:t>
            </a:r>
            <a:endParaRPr sz="1200">
              <a:solidFill>
                <a:srgbClr val="1D1D1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34353d60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34353d60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336001dcec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3336001dcec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336001dcec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336001dcec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average monthly income of Tech sellers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a budget-focused marketplace serve a premium tech brand?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336001dcec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336001dcec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Categories above 3000 order count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D1D"/>
                </a:solidFill>
                <a:latin typeface="Inter"/>
                <a:ea typeface="Inter"/>
                <a:cs typeface="Inter"/>
                <a:sym typeface="Inter"/>
              </a:rPr>
              <a:t>Product categories offered by magist</a:t>
            </a:r>
            <a:endParaRPr sz="1200">
              <a:solidFill>
                <a:srgbClr val="1D1D1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34f8db584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34f8db584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Categories above 3000 order count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D1D1D"/>
                </a:solidFill>
                <a:latin typeface="Inter"/>
                <a:ea typeface="Inter"/>
                <a:cs typeface="Inter"/>
                <a:sym typeface="Inter"/>
              </a:rPr>
              <a:t>Product categories offered by magist</a:t>
            </a:r>
            <a:endParaRPr sz="1200">
              <a:solidFill>
                <a:srgbClr val="1D1D1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336001dcec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336001dcec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Low-Cost Gadgets or High-End Tech? Where Does Magist Stand?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D1D"/>
                </a:solidFill>
                <a:latin typeface="Inter"/>
                <a:ea typeface="Inter"/>
                <a:cs typeface="Inter"/>
                <a:sym typeface="Inter"/>
              </a:rPr>
              <a:t>💡 Key Points:</a:t>
            </a:r>
            <a:endParaRPr sz="1200">
              <a:solidFill>
                <a:srgbClr val="1D1D1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D1D"/>
                </a:solidFill>
                <a:latin typeface="Inter"/>
                <a:ea typeface="Inter"/>
                <a:cs typeface="Inter"/>
                <a:sym typeface="Inter"/>
              </a:rPr>
              <a:t>❌ Majority of Magist’s sales are not high-end tech.</a:t>
            </a:r>
            <a:endParaRPr sz="1200">
              <a:solidFill>
                <a:srgbClr val="1D1D1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D1D"/>
                </a:solidFill>
                <a:latin typeface="Inter"/>
                <a:ea typeface="Inter"/>
                <a:cs typeface="Inter"/>
                <a:sym typeface="Inter"/>
              </a:rPr>
              <a:t>❌ Most sold categories include household appliances, budget electronics, and accessories.</a:t>
            </a:r>
            <a:endParaRPr sz="1200">
              <a:solidFill>
                <a:srgbClr val="1D1D1D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D1D"/>
                </a:solidFill>
                <a:latin typeface="Inter"/>
                <a:ea typeface="Inter"/>
                <a:cs typeface="Inter"/>
                <a:sym typeface="Inter"/>
              </a:rPr>
              <a:t>⚠️ Less focus on premium, Apple-compatible accessories.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336001dcec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336001dcec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420875" y="37871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57" name="Google Shape;57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4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59" name="Google Shape;59;p1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64" name="Google Shape;64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" name="Google Shape;65;p1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6" name="Google Shape;66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69" name="Google Shape;69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1" name="Google Shape;71;p16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72" name="Google Shape;72;p1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" name="Google Shape;76;p17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1" name="Google Shape;81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8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8" name="Google Shape;88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9" name="Google Shape;89;p19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1" name="Google Shape;91;p19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2" name="Google Shape;92;p19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3" name="Google Shape;93;p19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4" name="Google Shape;94;p19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7" name="Google Shape;97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20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99" name="Google Shape;99;p20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01" name="Google Shape;101;p2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2" name="Google Shape;102;p20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2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06" name="Google Shape;106;p21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07" name="Google Shape;107;p21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08" name="Google Shape;108;p21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09" name="Google Shape;109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21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1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1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1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1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18" name="Google Shape;118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22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2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1" name="Google Shape;121;p22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2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3" name="Google Shape;123;p22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2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5" name="Google Shape;125;p22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8" name="Google Shape;128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23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23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31" name="Google Shape;131;p23"/>
          <p:cNvCxnSpPr>
            <a:endCxn id="132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2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5" name="Google Shape;135;p2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6" name="Google Shape;136;p2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7" name="Google Shape;137;p23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23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Google Shape;139;p23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23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1" name="Google Shape;141;p2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42" name="Google Shape;142;p23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23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5" name="Google Shape;145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24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48" name="Google Shape;148;p2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51" name="Google Shape;151;p2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52" name="Google Shape;152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25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56" name="Google Shape;156;p26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57" name="Google Shape;157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26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6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6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1" name="Google Shape;161;p26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2" name="Google Shape;162;p26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3" name="Google Shape;163;p26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" name="Google Shape;164;p2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6" name="Google Shape;166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27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8" name="Google Shape;168;p27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69" name="Google Shape;169;p27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0" name="Google Shape;170;p27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1" name="Google Shape;171;p27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2" name="Google Shape;172;p27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3" name="Google Shape;173;p27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4" name="Google Shape;174;p27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5" name="Google Shape;175;p27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6" name="Google Shape;176;p27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7" name="Google Shape;177;p27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78" name="Google Shape;178;p27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79" name="Google Shape;179;p27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80" name="Google Shape;180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1" name="Google Shape;181;p2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85" name="Google Shape;185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8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187" name="Google Shape;187;p28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88" name="Google Shape;188;p28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191" name="Google Shape;191;p29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94" name="Google Shape;194;p30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95" name="Google Shape;195;p30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96" name="Google Shape;196;p30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97" name="Google Shape;197;p30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98" name="Google Shape;198;p30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199" name="Google Shape;199;p3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30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01" name="Google Shape;201;p30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2" name="Google Shape;202;p30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3" name="Google Shape;203;p30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4" name="Google Shape;204;p30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5" name="Google Shape;205;p30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6" name="Google Shape;206;p30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7" name="Google Shape;207;p30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8" name="Google Shape;208;p30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09" name="Google Shape;209;p3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12" name="Google Shape;212;p31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13" name="Google Shape;213;p31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14" name="Google Shape;214;p31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5" name="Google Shape;215;p31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6" name="Google Shape;216;p31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7" name="Google Shape;217;p31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18" name="Google Shape;218;p31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19" name="Google Shape;219;p31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20" name="Google Shape;220;p31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1" name="Google Shape;221;p31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22" name="Google Shape;222;p31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23" name="Google Shape;223;p31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24" name="Google Shape;224;p31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5" name="Google Shape;225;p31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6" name="Google Shape;226;p3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27" name="Google Shape;227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0" name="Google Shape;23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1" name="Google Shape;23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4" name="Google Shape;23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7" name="Google Shape;23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8" name="Google Shape;23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1" name="Google Shape;241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2" name="Google Shape;242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3" name="Google Shape;24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6" name="Google Shape;24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9" name="Google Shape;249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0" name="Google Shape;25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53" name="Google Shape;25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7" name="Google Shape;257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8" name="Google Shape;258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9" name="Google Shape;25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62" name="Google Shape;26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5" name="Google Shape;265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6" name="Google Shape;2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1" name="Google Shape;27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3" name="Google Shape;273;p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4" name="Google Shape;274;p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5" name="Google Shape;275;p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6" name="Google Shape;276;p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7" name="Google Shape;277;p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0" name="Google Shape;280;p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1" name="Google Shape;281;p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282" name="Google Shape;28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5" name="Google Shape;285;p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6" name="Google Shape;286;p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7" name="Google Shape;287;p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8" name="Google Shape;288;p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9" name="Google Shape;289;p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2" name="Google Shape;292;p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3" name="Google Shape;293;p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4" name="Google Shape;294;p4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5" name="Google Shape;295;p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6" name="Google Shape;296;p4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7" name="Google Shape;297;p4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8" name="Google Shape;298;p4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1" name="Google Shape;301;p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2" name="Google Shape;302;p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3" name="Google Shape;303;p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4" name="Google Shape;304;p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5" name="Google Shape;305;p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6" name="Google Shape;306;p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7" name="Google Shape;307;p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8" name="Google Shape;308;p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9" name="Google Shape;309;p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2" name="Google Shape;31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6" name="Google Shape;316;p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18" name="Google Shape;318;p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9" name="Google Shape;31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0" name="Google Shape;32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1" name="Google Shape;321;p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22" name="Google Shape;322;p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8" name="Google Shape;328;p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0" name="Google Shape;33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2" name="Google Shape;332;p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33" name="Google Shape;333;p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34" name="Google Shape;334;p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37" name="Google Shape;33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0" name="Google Shape;340;p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2" name="Google Shape;342;p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3" name="Google Shape;343;p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4" name="Google Shape;344;p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5" name="Google Shape;345;p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6" name="Google Shape;346;p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7" name="Google Shape;347;p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8" name="Google Shape;348;p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3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jpg"/><Relationship Id="rId4" Type="http://schemas.openxmlformats.org/officeDocument/2006/relationships/image" Target="../media/image2.jpg"/><Relationship Id="rId5" Type="http://schemas.openxmlformats.org/officeDocument/2006/relationships/image" Target="../media/image7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americasmi.com/insights/online-customer-journey-brazil-logistics-impact/?utm_source=chatgpt.com" TargetMode="External"/><Relationship Id="rId4" Type="http://schemas.openxmlformats.org/officeDocument/2006/relationships/hyperlink" Target="https://americasmi.com/insights/report-last-mile-logistics-latin-america/" TargetMode="External"/><Relationship Id="rId5" Type="http://schemas.openxmlformats.org/officeDocument/2006/relationships/hyperlink" Target="https://gs.statcounter.com/os-market-share/mobile/brazil/#monthly-201801-202410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3"/>
          <p:cNvSpPr txBox="1"/>
          <p:nvPr>
            <p:ph type="title"/>
          </p:nvPr>
        </p:nvSpPr>
        <p:spPr>
          <a:xfrm>
            <a:off x="280950" y="673200"/>
            <a:ext cx="4455900" cy="24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Merger with MAGIST?</a:t>
            </a:r>
            <a:endParaRPr/>
          </a:p>
        </p:txBody>
      </p:sp>
      <p:sp>
        <p:nvSpPr>
          <p:cNvPr id="355" name="Google Shape;355;p53"/>
          <p:cNvSpPr txBox="1"/>
          <p:nvPr>
            <p:ph idx="2" type="title"/>
          </p:nvPr>
        </p:nvSpPr>
        <p:spPr>
          <a:xfrm>
            <a:off x="280950" y="3092700"/>
            <a:ext cx="49029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ENIAC. </a:t>
            </a:r>
            <a:r>
              <a:rPr lang="en"/>
              <a:t>More Than Just a Marketplace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bstract image of blue ribbons on a black background." id="356" name="Google Shape;356;p5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2943" r="32255" t="0"/>
          <a:stretch/>
        </p:blipFill>
        <p:spPr>
          <a:xfrm>
            <a:off x="5039775" y="196800"/>
            <a:ext cx="3905400" cy="4749900"/>
          </a:xfrm>
          <a:prstGeom prst="roundRect">
            <a:avLst>
              <a:gd fmla="val 16667" name="adj"/>
            </a:avLst>
          </a:prstGeom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sellers make up </a:t>
            </a:r>
            <a:r>
              <a:rPr lang="en" sz="7100">
                <a:solidFill>
                  <a:srgbClr val="008080"/>
                </a:solidFill>
              </a:rPr>
              <a:t>14.67%</a:t>
            </a:r>
            <a:r>
              <a:rPr lang="en"/>
              <a:t> of all sellers in Magist.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Google Shape;43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625" y="641050"/>
            <a:ext cx="7827676" cy="4502451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63"/>
          <p:cNvSpPr txBox="1"/>
          <p:nvPr>
            <p:ph type="title"/>
          </p:nvPr>
        </p:nvSpPr>
        <p:spPr>
          <a:xfrm>
            <a:off x="849575" y="168850"/>
            <a:ext cx="80616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4394"/>
              <a:buNone/>
            </a:pPr>
            <a:r>
              <a:rPr lang="en" sz="2230">
                <a:solidFill>
                  <a:schemeClr val="accent6"/>
                </a:solidFill>
              </a:rPr>
              <a:t>Tech sellers struggle to earn over 150€ quarterly</a:t>
            </a:r>
            <a:endParaRPr sz="223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4"/>
          <p:cNvSpPr txBox="1"/>
          <p:nvPr>
            <p:ph type="title"/>
          </p:nvPr>
        </p:nvSpPr>
        <p:spPr>
          <a:xfrm>
            <a:off x="420875" y="1552350"/>
            <a:ext cx="7652100" cy="15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Enough for Eniac?</a:t>
            </a:r>
            <a:endParaRPr/>
          </a:p>
        </p:txBody>
      </p:sp>
      <p:sp>
        <p:nvSpPr>
          <p:cNvPr id="442" name="Google Shape;442;p64"/>
          <p:cNvSpPr txBox="1"/>
          <p:nvPr>
            <p:ph idx="2" type="title"/>
          </p:nvPr>
        </p:nvSpPr>
        <p:spPr>
          <a:xfrm>
            <a:off x="4139425" y="3937275"/>
            <a:ext cx="4748400" cy="7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Magist’s Delivery Speeds Under the Microscope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average, deliveries arrive within </a:t>
            </a:r>
            <a:r>
              <a:rPr lang="en" sz="7100">
                <a:solidFill>
                  <a:srgbClr val="008080"/>
                </a:solidFill>
              </a:rPr>
              <a:t>12.5</a:t>
            </a:r>
            <a:r>
              <a:rPr lang="en"/>
              <a:t> days of purchase.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Google Shape;452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438" y="152400"/>
            <a:ext cx="851312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7"/>
          <p:cNvSpPr txBox="1"/>
          <p:nvPr>
            <p:ph type="title"/>
          </p:nvPr>
        </p:nvSpPr>
        <p:spPr>
          <a:xfrm>
            <a:off x="452575" y="596800"/>
            <a:ext cx="3532800" cy="41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Over </a:t>
            </a:r>
            <a:r>
              <a:rPr lang="en" sz="4700">
                <a:solidFill>
                  <a:srgbClr val="F6B26B"/>
                </a:solidFill>
              </a:rPr>
              <a:t>75%</a:t>
            </a:r>
            <a:r>
              <a:rPr lang="en">
                <a:solidFill>
                  <a:schemeClr val="lt2"/>
                </a:solidFill>
              </a:rPr>
              <a:t> </a:t>
            </a:r>
            <a:r>
              <a:rPr lang="en">
                <a:solidFill>
                  <a:schemeClr val="accent1"/>
                </a:solidFill>
              </a:rPr>
              <a:t>of customer reviews are above average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458" name="Google Shape;45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7775" y="381000"/>
            <a:ext cx="4853826" cy="429114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8"/>
          <p:cNvSpPr txBox="1"/>
          <p:nvPr>
            <p:ph type="title"/>
          </p:nvPr>
        </p:nvSpPr>
        <p:spPr>
          <a:xfrm>
            <a:off x="420875" y="1552350"/>
            <a:ext cx="7652100" cy="15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&amp; Cons – The Verdict So Far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9"/>
          <p:cNvSpPr txBox="1"/>
          <p:nvPr>
            <p:ph type="title"/>
          </p:nvPr>
        </p:nvSpPr>
        <p:spPr>
          <a:xfrm>
            <a:off x="452575" y="596800"/>
            <a:ext cx="3484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Pros &amp; Cons</a:t>
            </a:r>
            <a:endParaRPr/>
          </a:p>
        </p:txBody>
      </p:sp>
      <p:sp>
        <p:nvSpPr>
          <p:cNvPr id="469" name="Google Shape;469;p69"/>
          <p:cNvSpPr txBox="1"/>
          <p:nvPr>
            <p:ph idx="8" type="body"/>
          </p:nvPr>
        </p:nvSpPr>
        <p:spPr>
          <a:xfrm>
            <a:off x="416200" y="1399475"/>
            <a:ext cx="3247200" cy="158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✅ </a:t>
            </a:r>
            <a:r>
              <a:rPr b="1" lang="en" sz="1100">
                <a:solidFill>
                  <a:srgbClr val="000000"/>
                </a:solidFill>
              </a:rPr>
              <a:t>Pros:</a:t>
            </a:r>
            <a:endParaRPr b="1"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Inter"/>
              <a:buChar char="●"/>
            </a:pPr>
            <a:r>
              <a:rPr lang="en" sz="1100">
                <a:solidFill>
                  <a:srgbClr val="000000"/>
                </a:solidFill>
              </a:rPr>
              <a:t>Large Brazilian e-commerce footprint.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Inter"/>
              <a:buChar char="●"/>
            </a:pPr>
            <a:r>
              <a:rPr lang="en" sz="1100">
                <a:solidFill>
                  <a:srgbClr val="000000"/>
                </a:solidFill>
              </a:rPr>
              <a:t>Established logistics network.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Inter"/>
              <a:buChar char="●"/>
            </a:pPr>
            <a:r>
              <a:rPr lang="en" sz="1100">
                <a:solidFill>
                  <a:srgbClr val="000000"/>
                </a:solidFill>
              </a:rPr>
              <a:t>Access to an existing tech customer base.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Inter"/>
              <a:buChar char="●"/>
            </a:pPr>
            <a:r>
              <a:rPr lang="en" sz="1100">
                <a:solidFill>
                  <a:srgbClr val="000000"/>
                </a:solidFill>
              </a:rPr>
              <a:t>Customer satisfaction.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pic>
        <p:nvPicPr>
          <p:cNvPr descr="Person using a smartphone while seated." id="470" name="Google Shape;470;p69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16909" l="24914" r="24914" t="2490"/>
          <a:stretch/>
        </p:blipFill>
        <p:spPr>
          <a:xfrm>
            <a:off x="4017013" y="2934675"/>
            <a:ext cx="1374300" cy="1471500"/>
          </a:xfrm>
          <a:prstGeom prst="roundRect">
            <a:avLst>
              <a:gd fmla="val 16667" name="adj"/>
            </a:avLst>
          </a:prstGeom>
        </p:spPr>
      </p:pic>
      <p:pic>
        <p:nvPicPr>
          <p:cNvPr descr="Digitally generated image of isometric colored credit cards." id="471" name="Google Shape;471;p69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8643" l="0" r="48511" t="8643"/>
          <a:stretch/>
        </p:blipFill>
        <p:spPr>
          <a:xfrm>
            <a:off x="5740300" y="2965125"/>
            <a:ext cx="1374300" cy="1471500"/>
          </a:xfrm>
          <a:prstGeom prst="roundRect">
            <a:avLst>
              <a:gd fmla="val 9463" name="adj"/>
            </a:avLst>
          </a:prstGeom>
          <a:noFill/>
          <a:ln>
            <a:noFill/>
          </a:ln>
        </p:spPr>
      </p:pic>
      <p:pic>
        <p:nvPicPr>
          <p:cNvPr id="472" name="Google Shape;472;p69"/>
          <p:cNvPicPr preferRelativeResize="0"/>
          <p:nvPr/>
        </p:nvPicPr>
        <p:blipFill rotWithShape="1">
          <a:blip r:embed="rId5">
            <a:alphaModFix/>
          </a:blip>
          <a:srcRect b="0" l="0" r="35852" t="50729"/>
          <a:stretch/>
        </p:blipFill>
        <p:spPr>
          <a:xfrm>
            <a:off x="3937081" y="630325"/>
            <a:ext cx="4877183" cy="21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69"/>
          <p:cNvPicPr preferRelativeResize="0"/>
          <p:nvPr/>
        </p:nvPicPr>
        <p:blipFill rotWithShape="1">
          <a:blip r:embed="rId5">
            <a:alphaModFix/>
          </a:blip>
          <a:srcRect b="17432" l="83797" r="0" t="52470"/>
          <a:stretch/>
        </p:blipFill>
        <p:spPr>
          <a:xfrm>
            <a:off x="7320313" y="2965125"/>
            <a:ext cx="1458424" cy="1548050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69"/>
          <p:cNvSpPr txBox="1"/>
          <p:nvPr>
            <p:ph idx="8" type="body"/>
          </p:nvPr>
        </p:nvSpPr>
        <p:spPr>
          <a:xfrm>
            <a:off x="420850" y="3191750"/>
            <a:ext cx="3247200" cy="17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❌ </a:t>
            </a:r>
            <a:r>
              <a:rPr b="1" lang="en" sz="1100">
                <a:solidFill>
                  <a:srgbClr val="000000"/>
                </a:solidFill>
              </a:rPr>
              <a:t>Cons:</a:t>
            </a:r>
            <a:endParaRPr b="1"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</a:rPr>
              <a:t>Focused on </a:t>
            </a:r>
            <a:r>
              <a:rPr lang="en" sz="1100">
                <a:solidFill>
                  <a:srgbClr val="000000"/>
                </a:solidFill>
              </a:rPr>
              <a:t>low-cost products,</a:t>
            </a:r>
            <a:r>
              <a:rPr lang="en" sz="1100">
                <a:solidFill>
                  <a:srgbClr val="000000"/>
                </a:solidFill>
              </a:rPr>
              <a:t> not premium Apple accessories.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Inter"/>
              <a:buChar char="●"/>
            </a:pPr>
            <a:r>
              <a:rPr lang="en" sz="1100">
                <a:solidFill>
                  <a:srgbClr val="000000"/>
                </a:solidFill>
              </a:rPr>
              <a:t>Delivery times are not optimized for fast tech support.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sp>
        <p:nvSpPr>
          <p:cNvPr id="480" name="Google Shape;480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929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https://dados.abcomm.org/crescimento-do-ecommerce-brasileiro</a:t>
            </a:r>
            <a:endParaRPr sz="1200">
              <a:solidFill>
                <a:srgbClr val="2929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https://americasmi.com/insights/online-customer-journey-brazil-logistics-impact/?utm_source=chatgpt.com</a:t>
            </a:r>
            <a:endParaRPr sz="1200">
              <a:solidFill>
                <a:srgbClr val="2929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https://americasmi.com/insights/report-last-mile-logistics-latin-america/</a:t>
            </a:r>
            <a:endParaRPr sz="1200">
              <a:solidFill>
                <a:srgbClr val="2929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https://gs.statcounter.com/os-market-share/mobile/brazil/#monthly-201801-202410</a:t>
            </a:r>
            <a:endParaRPr b="1" sz="1200">
              <a:solidFill>
                <a:srgbClr val="2929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929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https://www.statista.com/statistics/1117196/delivery-time-e-commerce-brazil/</a:t>
            </a:r>
            <a:endParaRPr b="1" sz="1200">
              <a:solidFill>
                <a:srgbClr val="2929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200">
              <a:solidFill>
                <a:srgbClr val="29292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92929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4"/>
          <p:cNvSpPr txBox="1"/>
          <p:nvPr>
            <p:ph type="title"/>
          </p:nvPr>
        </p:nvSpPr>
        <p:spPr>
          <a:xfrm>
            <a:off x="450850" y="596800"/>
            <a:ext cx="6374400" cy="7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Brazil in a Snapshot</a:t>
            </a:r>
            <a:endParaRPr/>
          </a:p>
        </p:txBody>
      </p:sp>
      <p:sp>
        <p:nvSpPr>
          <p:cNvPr id="362" name="Google Shape;362;p54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Brazil’s share of the Latin American market</a:t>
            </a:r>
            <a:endParaRPr/>
          </a:p>
        </p:txBody>
      </p:sp>
      <p:sp>
        <p:nvSpPr>
          <p:cNvPr id="363" name="Google Shape;363;p54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E-commerce as a percentage of total retail sales in Brazil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54"/>
          <p:cNvSpPr txBox="1"/>
          <p:nvPr>
            <p:ph idx="5" type="subTitle"/>
          </p:nvPr>
        </p:nvSpPr>
        <p:spPr>
          <a:xfrm>
            <a:off x="7231275" y="2706950"/>
            <a:ext cx="1466400" cy="16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Brazilian e-commerce sites</a:t>
            </a:r>
            <a:endParaRPr/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Mercado Livre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Amazon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en" sz="1100"/>
              <a:t>Shoppe</a:t>
            </a:r>
            <a:endParaRPr sz="1100"/>
          </a:p>
        </p:txBody>
      </p:sp>
      <p:sp>
        <p:nvSpPr>
          <p:cNvPr id="365" name="Google Shape;365;p54"/>
          <p:cNvSpPr txBox="1"/>
          <p:nvPr>
            <p:ph idx="7" type="body"/>
          </p:nvPr>
        </p:nvSpPr>
        <p:spPr>
          <a:xfrm>
            <a:off x="553575" y="2910800"/>
            <a:ext cx="2313300" cy="131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Brazil represents the most developed e-commerce market in Latin America.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6" name="Google Shape;36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310" y="1368775"/>
            <a:ext cx="2505821" cy="143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54"/>
          <p:cNvSpPr txBox="1"/>
          <p:nvPr/>
        </p:nvSpPr>
        <p:spPr>
          <a:xfrm>
            <a:off x="3825275" y="1867375"/>
            <a:ext cx="789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28.51%</a:t>
            </a:r>
            <a:endParaRPr sz="13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8" name="Google Shape;368;p54"/>
          <p:cNvSpPr txBox="1"/>
          <p:nvPr/>
        </p:nvSpPr>
        <p:spPr>
          <a:xfrm>
            <a:off x="5697625" y="1867375"/>
            <a:ext cx="789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9.22</a:t>
            </a:r>
            <a:r>
              <a:rPr lang="en" sz="13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rPr>
              <a:t>%</a:t>
            </a:r>
            <a:endParaRPr sz="1300">
              <a:solidFill>
                <a:schemeClr val="accen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69" name="Google Shape;369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0275" y="1725625"/>
            <a:ext cx="668401" cy="66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925" y="14376"/>
            <a:ext cx="7234150" cy="5114749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55"/>
          <p:cNvSpPr txBox="1"/>
          <p:nvPr>
            <p:ph idx="1" type="body"/>
          </p:nvPr>
        </p:nvSpPr>
        <p:spPr>
          <a:xfrm>
            <a:off x="6675125" y="4927250"/>
            <a:ext cx="2438100" cy="1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"/>
              <a:t>Source: ABCOMM Associação Brasileira de Comércio Eletrônico</a:t>
            </a:r>
            <a:endParaRPr sz="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6"/>
          <p:cNvSpPr txBox="1"/>
          <p:nvPr>
            <p:ph type="title"/>
          </p:nvPr>
        </p:nvSpPr>
        <p:spPr>
          <a:xfrm>
            <a:off x="420875" y="1552350"/>
            <a:ext cx="7652100" cy="9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Revenue &amp; Pricing –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56"/>
          <p:cNvSpPr txBox="1"/>
          <p:nvPr>
            <p:ph type="title"/>
          </p:nvPr>
        </p:nvSpPr>
        <p:spPr>
          <a:xfrm>
            <a:off x="420875" y="2336250"/>
            <a:ext cx="7652100" cy="15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We a Good Match?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7"/>
          <p:cNvSpPr txBox="1"/>
          <p:nvPr>
            <p:ph type="title"/>
          </p:nvPr>
        </p:nvSpPr>
        <p:spPr>
          <a:xfrm>
            <a:off x="452575" y="596800"/>
            <a:ext cx="7087500" cy="10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Financials</a:t>
            </a:r>
            <a:endParaRPr/>
          </a:p>
        </p:txBody>
      </p:sp>
      <p:sp>
        <p:nvSpPr>
          <p:cNvPr id="387" name="Google Shape;387;p57"/>
          <p:cNvSpPr/>
          <p:nvPr/>
        </p:nvSpPr>
        <p:spPr>
          <a:xfrm>
            <a:off x="452575" y="2571750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ENIAC</a:t>
            </a:r>
            <a:endParaRPr sz="1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88" name="Google Shape;388;p57"/>
          <p:cNvSpPr/>
          <p:nvPr/>
        </p:nvSpPr>
        <p:spPr>
          <a:xfrm>
            <a:off x="2550692" y="1410725"/>
            <a:ext cx="1724700" cy="7521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Revenue in 2017</a:t>
            </a:r>
            <a:endParaRPr sz="1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89" name="Google Shape;389;p57"/>
          <p:cNvSpPr/>
          <p:nvPr/>
        </p:nvSpPr>
        <p:spPr>
          <a:xfrm>
            <a:off x="2572563" y="258838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€ 14M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0" name="Google Shape;390;p57"/>
          <p:cNvSpPr/>
          <p:nvPr/>
        </p:nvSpPr>
        <p:spPr>
          <a:xfrm>
            <a:off x="4545133" y="1410725"/>
            <a:ext cx="1724700" cy="7521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Average Monthly Revenue (Tech)</a:t>
            </a:r>
            <a:endParaRPr sz="1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1" name="Google Shape;391;p57"/>
          <p:cNvSpPr/>
          <p:nvPr/>
        </p:nvSpPr>
        <p:spPr>
          <a:xfrm>
            <a:off x="4572163" y="258838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€ </a:t>
            </a: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1.17 M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2" name="Google Shape;392;p57"/>
          <p:cNvSpPr/>
          <p:nvPr/>
        </p:nvSpPr>
        <p:spPr>
          <a:xfrm>
            <a:off x="6539575" y="1410725"/>
            <a:ext cx="1724700" cy="7521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Average Tech Item Price</a:t>
            </a:r>
            <a:endParaRPr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3" name="Google Shape;393;p57"/>
          <p:cNvSpPr/>
          <p:nvPr/>
        </p:nvSpPr>
        <p:spPr>
          <a:xfrm>
            <a:off x="6548663" y="2588388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€ 540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cxnSp>
        <p:nvCxnSpPr>
          <p:cNvPr id="394" name="Google Shape;394;p57"/>
          <p:cNvCxnSpPr/>
          <p:nvPr/>
        </p:nvCxnSpPr>
        <p:spPr>
          <a:xfrm>
            <a:off x="2423550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95" name="Google Shape;395;p57"/>
          <p:cNvCxnSpPr/>
          <p:nvPr/>
        </p:nvCxnSpPr>
        <p:spPr>
          <a:xfrm>
            <a:off x="4421425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396" name="Google Shape;396;p57"/>
          <p:cNvCxnSpPr/>
          <p:nvPr/>
        </p:nvCxnSpPr>
        <p:spPr>
          <a:xfrm>
            <a:off x="6422775" y="1935988"/>
            <a:ext cx="0" cy="2608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397" name="Google Shape;397;p57"/>
          <p:cNvSpPr/>
          <p:nvPr/>
        </p:nvSpPr>
        <p:spPr>
          <a:xfrm>
            <a:off x="452575" y="3223525"/>
            <a:ext cx="1724700" cy="3603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magist</a:t>
            </a:r>
            <a:endParaRPr sz="1200">
              <a:solidFill>
                <a:schemeClr val="dk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8" name="Google Shape;398;p57"/>
          <p:cNvSpPr/>
          <p:nvPr/>
        </p:nvSpPr>
        <p:spPr>
          <a:xfrm>
            <a:off x="2584113" y="3223513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€ 9.6 M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399" name="Google Shape;399;p57"/>
          <p:cNvSpPr/>
          <p:nvPr/>
        </p:nvSpPr>
        <p:spPr>
          <a:xfrm>
            <a:off x="4583713" y="3223513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€ 147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400" name="Google Shape;400;p57"/>
          <p:cNvSpPr/>
          <p:nvPr/>
        </p:nvSpPr>
        <p:spPr>
          <a:xfrm>
            <a:off x="6560213" y="3223513"/>
            <a:ext cx="1724700" cy="3603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€ 127</a:t>
            </a:r>
            <a:endParaRPr sz="12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8"/>
          <p:cNvSpPr txBox="1"/>
          <p:nvPr>
            <p:ph type="title"/>
          </p:nvPr>
        </p:nvSpPr>
        <p:spPr>
          <a:xfrm>
            <a:off x="452575" y="596800"/>
            <a:ext cx="2694900" cy="26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What’s Selling on Magist?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406" name="Google Shape;406;p58"/>
          <p:cNvPicPr preferRelativeResize="0"/>
          <p:nvPr/>
        </p:nvPicPr>
        <p:blipFill rotWithShape="1">
          <a:blip r:embed="rId3">
            <a:alphaModFix/>
          </a:blip>
          <a:srcRect b="3810" l="2155" r="15559" t="2783"/>
          <a:stretch/>
        </p:blipFill>
        <p:spPr>
          <a:xfrm>
            <a:off x="3420675" y="287125"/>
            <a:ext cx="4606300" cy="451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9"/>
          <p:cNvSpPr txBox="1"/>
          <p:nvPr>
            <p:ph type="title"/>
          </p:nvPr>
        </p:nvSpPr>
        <p:spPr>
          <a:xfrm>
            <a:off x="452575" y="596800"/>
            <a:ext cx="2694900" cy="26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Magist’s Products and Reach</a:t>
            </a:r>
            <a:endParaRPr/>
          </a:p>
        </p:txBody>
      </p:sp>
      <p:pic>
        <p:nvPicPr>
          <p:cNvPr id="412" name="Google Shape;412;p59"/>
          <p:cNvPicPr preferRelativeResize="0"/>
          <p:nvPr/>
        </p:nvPicPr>
        <p:blipFill rotWithShape="1">
          <a:blip r:embed="rId3">
            <a:alphaModFix/>
          </a:blip>
          <a:srcRect b="0" l="18977" r="21156" t="1009"/>
          <a:stretch/>
        </p:blipFill>
        <p:spPr>
          <a:xfrm>
            <a:off x="3318550" y="262125"/>
            <a:ext cx="5374577" cy="459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0"/>
          <p:cNvSpPr txBox="1"/>
          <p:nvPr>
            <p:ph type="title"/>
          </p:nvPr>
        </p:nvSpPr>
        <p:spPr>
          <a:xfrm>
            <a:off x="5642875" y="596800"/>
            <a:ext cx="2859000" cy="3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Low-Cost Gadgets or High-End Tech?</a:t>
            </a:r>
            <a:endParaRPr/>
          </a:p>
        </p:txBody>
      </p:sp>
      <p:sp>
        <p:nvSpPr>
          <p:cNvPr id="418" name="Google Shape;418;p6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60"/>
          <p:cNvSpPr txBox="1"/>
          <p:nvPr>
            <p:ph idx="1" type="body"/>
          </p:nvPr>
        </p:nvSpPr>
        <p:spPr>
          <a:xfrm>
            <a:off x="5642875" y="3452000"/>
            <a:ext cx="3212700" cy="13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📉 High-end tech sales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 not dominate Magist’s marketplace.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0" name="Google Shape;420;p60"/>
          <p:cNvPicPr preferRelativeResize="0"/>
          <p:nvPr/>
        </p:nvPicPr>
        <p:blipFill rotWithShape="1">
          <a:blip r:embed="rId3">
            <a:alphaModFix/>
          </a:blip>
          <a:srcRect b="17527" l="28225" r="29864" t="17121"/>
          <a:stretch/>
        </p:blipFill>
        <p:spPr>
          <a:xfrm>
            <a:off x="262175" y="596800"/>
            <a:ext cx="5118525" cy="4123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1"/>
          <p:cNvSpPr txBox="1"/>
          <p:nvPr>
            <p:ph type="title"/>
          </p:nvPr>
        </p:nvSpPr>
        <p:spPr>
          <a:xfrm>
            <a:off x="420875" y="1552350"/>
            <a:ext cx="7652100" cy="15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Magist’s Sellers: Small Businesses or Serious Tech Players?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